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yne"/>
      <p:regular r:id="rId17"/>
    </p:embeddedFont>
    <p:embeddedFont>
      <p:font typeface="Syne"/>
      <p:regular r:id="rId18"/>
    </p:embeddedFont>
    <p:embeddedFont>
      <p:font typeface="Overpass Light"/>
      <p:regular r:id="rId19"/>
    </p:embeddedFont>
    <p:embeddedFont>
      <p:font typeface="Overpass Light"/>
      <p:regular r:id="rId20"/>
    </p:embeddedFont>
    <p:embeddedFont>
      <p:font typeface="Overpass Light"/>
      <p:regular r:id="rId21"/>
    </p:embeddedFont>
    <p:embeddedFont>
      <p:font typeface="Overpass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slideLayout" Target="../slideLayouts/slideLayout8.xml"/><Relationship Id="rId1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Uncovering insights from transactional data to drive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9620" y="604718"/>
            <a:ext cx="8624292" cy="687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Business Recommendations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52011" y="1738253"/>
            <a:ext cx="329803" cy="32980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84114" y="1731526"/>
            <a:ext cx="2985492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Boost Subscriptions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1484114" y="2207062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Promote exclusive benefits.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011" y="3005316"/>
            <a:ext cx="329803" cy="3298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84114" y="2998589"/>
            <a:ext cx="421814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Customer Loyalty Programs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1484114" y="3474125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Reward repeat buyers.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2011" y="4272379"/>
            <a:ext cx="329803" cy="32980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84114" y="4265652"/>
            <a:ext cx="3506510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Review Discount Policy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1484114" y="4741188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Balance sales with margin control.</a:t>
            </a:r>
            <a:endParaRPr lang="en-US" sz="17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2011" y="5539442"/>
            <a:ext cx="329803" cy="32980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484114" y="5532715"/>
            <a:ext cx="2946440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Product Positioning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1484114" y="6008251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Highlight top-rated products.</a:t>
            </a:r>
            <a:endParaRPr lang="en-US" sz="17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2011" y="6806505"/>
            <a:ext cx="329803" cy="32980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484114" y="6799778"/>
            <a:ext cx="2959298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Targeted Marketing</a:t>
            </a:r>
            <a:endParaRPr lang="en-US" sz="2150" dirty="0"/>
          </a:p>
        </p:txBody>
      </p:sp>
      <p:sp>
        <p:nvSpPr>
          <p:cNvPr id="17" name="Text 10"/>
          <p:cNvSpPr/>
          <p:nvPr/>
        </p:nvSpPr>
        <p:spPr>
          <a:xfrm>
            <a:off x="1484114" y="7275314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Focus on high-revenue age groups.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659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114907"/>
            <a:ext cx="3664744" cy="2592348"/>
          </a:xfrm>
          <a:prstGeom prst="roundRect">
            <a:avLst>
              <a:gd name="adj" fmla="val 3675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1028224" y="234934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24435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5390" y="2536388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82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Analyze Data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28224" y="3747016"/>
            <a:ext cx="31958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3,900 purchases across categories.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4685348" y="2114907"/>
            <a:ext cx="3664863" cy="2592348"/>
          </a:xfrm>
          <a:prstGeom prst="roundRect">
            <a:avLst>
              <a:gd name="adj" fmla="val 3675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4919782" y="234934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24435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6948" y="2536388"/>
            <a:ext cx="306110" cy="3061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919782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Uncover Insights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4919782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Spending patterns, segments, preferences.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793790" y="4934069"/>
            <a:ext cx="7556421" cy="2229445"/>
          </a:xfrm>
          <a:prstGeom prst="roundRect">
            <a:avLst>
              <a:gd name="adj" fmla="val 4273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1028224" y="516850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24435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5390" y="5355550"/>
            <a:ext cx="306110" cy="30611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028224" y="60757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Guide Decisions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028224" y="6566178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Strategic business growth.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7215" y="453509"/>
            <a:ext cx="4150400" cy="515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Dataset Summary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77215" y="1381006"/>
            <a:ext cx="2061567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 Points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77215" y="1803678"/>
            <a:ext cx="6536888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Rows: 3,900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577215" y="2125147"/>
            <a:ext cx="6536888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Columns: 18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577215" y="2553891"/>
            <a:ext cx="2061567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Key Features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77215" y="2976563"/>
            <a:ext cx="6536888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Customer demographics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577215" y="3298031"/>
            <a:ext cx="6536888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Purchase details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577215" y="3619500"/>
            <a:ext cx="6536888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Shopping behavior</a:t>
            </a:r>
            <a:endParaRPr lang="en-US" sz="1250" dirty="0"/>
          </a:p>
        </p:txBody>
      </p:sp>
      <p:sp>
        <p:nvSpPr>
          <p:cNvPr id="10" name="Text 8"/>
          <p:cNvSpPr/>
          <p:nvPr/>
        </p:nvSpPr>
        <p:spPr>
          <a:xfrm>
            <a:off x="7523917" y="1381006"/>
            <a:ext cx="2061567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Missing Data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523917" y="1803678"/>
            <a:ext cx="6536888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37 values in Review Rating</a:t>
            </a:r>
            <a:endParaRPr lang="en-US" sz="125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3917" y="2253020"/>
            <a:ext cx="6536888" cy="65368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63159"/>
            <a:ext cx="107811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Exploratory Data Analysis (Python)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2556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980611"/>
            <a:ext cx="4196358" cy="30480"/>
          </a:xfrm>
          <a:prstGeom prst="rect">
            <a:avLst/>
          </a:prstGeom>
          <a:solidFill>
            <a:srgbClr val="224435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154918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999667"/>
            <a:ext cx="4196358" cy="786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Pandas for import,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highlight>
                  <a:srgbClr val="F2F0D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df.info()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and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highlight>
                  <a:srgbClr val="F2F0D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.describe()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for summary.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62556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980611"/>
            <a:ext cx="4196358" cy="30480"/>
          </a:xfrm>
          <a:prstGeom prst="rect">
            <a:avLst/>
          </a:prstGeom>
          <a:solidFill>
            <a:srgbClr val="224435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154918"/>
            <a:ext cx="34911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645337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Imputed Review Rating with median by category.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62556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980611"/>
            <a:ext cx="4196358" cy="30480"/>
          </a:xfrm>
          <a:prstGeom prst="rect">
            <a:avLst/>
          </a:prstGeom>
          <a:solidFill>
            <a:srgbClr val="224435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154918"/>
            <a:ext cx="38170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Column Standardization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645337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Renamed to snake_case for readability.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18326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538311"/>
            <a:ext cx="6407944" cy="30480"/>
          </a:xfrm>
          <a:prstGeom prst="rect">
            <a:avLst/>
          </a:prstGeom>
          <a:solidFill>
            <a:srgbClr val="224435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712619"/>
            <a:ext cx="31253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203037"/>
            <a:ext cx="6407944" cy="393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Created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highlight>
                  <a:srgbClr val="F2F0D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age_group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and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highlight>
                  <a:srgbClr val="F2F0D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purchase_frequency_days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518326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538311"/>
            <a:ext cx="6407944" cy="30480"/>
          </a:xfrm>
          <a:prstGeom prst="rect">
            <a:avLst/>
          </a:prstGeom>
          <a:solidFill>
            <a:srgbClr val="224435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712619"/>
            <a:ext cx="33177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203037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Loaded cleaned data to PostgreSQL for SQL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6847" y="585907"/>
            <a:ext cx="5506403" cy="643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 Analysis (SQL)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206847" y="1537930"/>
            <a:ext cx="7703106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Key Business Questions Answered: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06847" y="2098834"/>
            <a:ext cx="7703106" cy="1231821"/>
          </a:xfrm>
          <a:prstGeom prst="roundRect">
            <a:avLst>
              <a:gd name="adj" fmla="val 8908"/>
            </a:avLst>
          </a:prstGeom>
          <a:solidFill>
            <a:srgbClr val="FFFDE6"/>
          </a:solidFill>
          <a:ln w="22860">
            <a:solidFill>
              <a:srgbClr val="C3D4CC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183987" y="2098834"/>
            <a:ext cx="91440" cy="1231821"/>
          </a:xfrm>
          <a:prstGeom prst="roundRect">
            <a:avLst>
              <a:gd name="adj" fmla="val 94555"/>
            </a:avLst>
          </a:prstGeom>
          <a:solidFill>
            <a:srgbClr val="224435"/>
          </a:solidFill>
          <a:ln/>
        </p:spPr>
      </p:sp>
      <p:sp>
        <p:nvSpPr>
          <p:cNvPr id="7" name="Text 4"/>
          <p:cNvSpPr/>
          <p:nvPr/>
        </p:nvSpPr>
        <p:spPr>
          <a:xfrm>
            <a:off x="6504146" y="2327553"/>
            <a:ext cx="2772608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Revenue by Gender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6504146" y="2772608"/>
            <a:ext cx="7177088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Female: $75,191, Male: $157,890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206847" y="3536513"/>
            <a:ext cx="7703106" cy="1231821"/>
          </a:xfrm>
          <a:prstGeom prst="roundRect">
            <a:avLst>
              <a:gd name="adj" fmla="val 8908"/>
            </a:avLst>
          </a:prstGeom>
          <a:solidFill>
            <a:srgbClr val="FFFDE6"/>
          </a:solidFill>
          <a:ln w="22860">
            <a:solidFill>
              <a:srgbClr val="C3D4CC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183987" y="3536513"/>
            <a:ext cx="91440" cy="1231821"/>
          </a:xfrm>
          <a:prstGeom prst="roundRect">
            <a:avLst>
              <a:gd name="adj" fmla="val 94555"/>
            </a:avLst>
          </a:prstGeom>
          <a:solidFill>
            <a:srgbClr val="224435"/>
          </a:solidFill>
          <a:ln/>
        </p:spPr>
      </p:sp>
      <p:sp>
        <p:nvSpPr>
          <p:cNvPr id="11" name="Text 8"/>
          <p:cNvSpPr/>
          <p:nvPr/>
        </p:nvSpPr>
        <p:spPr>
          <a:xfrm>
            <a:off x="6504146" y="3765233"/>
            <a:ext cx="429148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High-Spending Discount Users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504146" y="4210288"/>
            <a:ext cx="7177088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839 customers identified.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06847" y="4974193"/>
            <a:ext cx="7703106" cy="1231821"/>
          </a:xfrm>
          <a:prstGeom prst="roundRect">
            <a:avLst>
              <a:gd name="adj" fmla="val 8908"/>
            </a:avLst>
          </a:prstGeom>
          <a:solidFill>
            <a:srgbClr val="FFFDE6"/>
          </a:solidFill>
          <a:ln w="22860">
            <a:solidFill>
              <a:srgbClr val="C3D4CC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183987" y="4974193"/>
            <a:ext cx="91440" cy="1231821"/>
          </a:xfrm>
          <a:prstGeom prst="roundRect">
            <a:avLst>
              <a:gd name="adj" fmla="val 94555"/>
            </a:avLst>
          </a:prstGeom>
          <a:solidFill>
            <a:srgbClr val="224435"/>
          </a:solidFill>
          <a:ln/>
        </p:spPr>
      </p:sp>
      <p:sp>
        <p:nvSpPr>
          <p:cNvPr id="15" name="Text 12"/>
          <p:cNvSpPr/>
          <p:nvPr/>
        </p:nvSpPr>
        <p:spPr>
          <a:xfrm>
            <a:off x="6504146" y="5202912"/>
            <a:ext cx="352436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Top 5 Products by Rating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6504146" y="5647968"/>
            <a:ext cx="7177088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Gloves (3.86), Sandals (3.84), Boots (3.82).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6206847" y="6411873"/>
            <a:ext cx="7703106" cy="1231821"/>
          </a:xfrm>
          <a:prstGeom prst="roundRect">
            <a:avLst>
              <a:gd name="adj" fmla="val 8908"/>
            </a:avLst>
          </a:prstGeom>
          <a:solidFill>
            <a:srgbClr val="FFFDE6"/>
          </a:solidFill>
          <a:ln w="22860">
            <a:solidFill>
              <a:srgbClr val="C3D4CC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6183987" y="6411873"/>
            <a:ext cx="91440" cy="1231821"/>
          </a:xfrm>
          <a:prstGeom prst="roundRect">
            <a:avLst>
              <a:gd name="adj" fmla="val 94555"/>
            </a:avLst>
          </a:prstGeom>
          <a:solidFill>
            <a:srgbClr val="224435"/>
          </a:solidFill>
          <a:ln/>
        </p:spPr>
      </p:sp>
      <p:sp>
        <p:nvSpPr>
          <p:cNvPr id="19" name="Text 16"/>
          <p:cNvSpPr/>
          <p:nvPr/>
        </p:nvSpPr>
        <p:spPr>
          <a:xfrm>
            <a:off x="6504146" y="6640592"/>
            <a:ext cx="3779044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Shipping Type Comparison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6504146" y="7085648"/>
            <a:ext cx="7177088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Standard: $58.46, Express: $60.48.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9028152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Subscription &amp; Discount Insights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4532352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Subscribers vs. Non-Subscribers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21638" y="225492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Subscribers: 1,053 customers, Avg Spend: $59.49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2656999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Non-Subscribers: 2,847 customers, Avg Spend: $59.87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3193018"/>
            <a:ext cx="4341019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Discount-Dependent Products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21638" y="372129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Hat (50%), Sneakers (49.66%), Coat (49.07%)</a:t>
            </a:r>
            <a:endParaRPr lang="en-US" sz="16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76598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Customer Segmentation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Loyal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3,116 Customers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0033" y="4536400"/>
            <a:ext cx="318968" cy="3189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7628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New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97628" y="3533418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83 Customers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43230" y="3518416"/>
            <a:ext cx="318968" cy="3189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97628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597628" y="5985986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701 Customers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43230" y="5554385"/>
            <a:ext cx="318968" cy="31896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5813" y="618292"/>
            <a:ext cx="7572375" cy="140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Product &amp; Age Group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85813" y="2582704"/>
            <a:ext cx="3512344" cy="701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Top Products per Category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85813" y="3508653"/>
            <a:ext cx="3512344" cy="718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Accessories: Jewelry, Sunglasses, Belt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85813" y="4305657"/>
            <a:ext cx="3512344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Clothing: Blouse, Pants, Shirt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85813" y="4743450"/>
            <a:ext cx="3512344" cy="718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Footwear: Sandals, Shoes, Sneakers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85813" y="5540454"/>
            <a:ext cx="3512344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Outerwear: Jacket, Coat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85813" y="6124099"/>
            <a:ext cx="3512344" cy="701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Repeat Buyers &amp; Subscriptions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85813" y="7050048"/>
            <a:ext cx="3512344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958 repeat buyers are subscribers.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3464" y="2582704"/>
            <a:ext cx="350008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Revenue by Age Group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4853464" y="3157895"/>
            <a:ext cx="3512344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Young Adult: $62,143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3464" y="3595688"/>
            <a:ext cx="3512344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Middle-aged: $59,197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853464" y="4033480"/>
            <a:ext cx="3512344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Adult: $55,978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4853464" y="4471273"/>
            <a:ext cx="3512344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Senior: $55,763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99792"/>
            <a:ext cx="63875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Power BI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Interactive visualizations for key insights.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 comprehensive view of customer shopping behavior.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2025-11-30T13:32:52Z</dcterms:created>
  <dcterms:modified xsi:type="dcterms:W3CDTF">2025-11-30T13:32:52Z</dcterms:modified>
</cp:coreProperties>
</file>